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59" r:id="rId7"/>
    <p:sldId id="262" r:id="rId8"/>
    <p:sldId id="257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4686" autoAdjust="0"/>
  </p:normalViewPr>
  <p:slideViewPr>
    <p:cSldViewPr snapToGrid="0" snapToObjects="1">
      <p:cViewPr varScale="1">
        <p:scale>
          <a:sx n="104" d="100"/>
          <a:sy n="104" d="100"/>
        </p:scale>
        <p:origin x="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elena:Desktop:SOP%20Poster:sop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lang="en-GB"/>
            </a:pPr>
            <a:r>
              <a:rPr lang="en-GB" sz="1400" baseline="0"/>
              <a:t>Contamination = </a:t>
            </a:r>
            <a:r>
              <a:rPr lang="en-GB" sz="1400" i="1" baseline="0"/>
              <a:t>S. epidermidis </a:t>
            </a:r>
            <a:r>
              <a:rPr lang="en-GB" sz="1400" baseline="0"/>
              <a:t>or mixture</a:t>
            </a:r>
          </a:p>
        </c:rich>
      </c:tx>
      <c:layout>
        <c:manualLayout>
          <c:xMode val="edge"/>
          <c:yMode val="edge"/>
          <c:x val="0.296972814946355"/>
          <c:y val="0.0335499556885005"/>
        </c:manualLayout>
      </c:layout>
    </c:title>
    <c:plotArea>
      <c:layout>
        <c:manualLayout>
          <c:layoutTarget val="inner"/>
          <c:xMode val="edge"/>
          <c:yMode val="edge"/>
          <c:x val="0.274128119771831"/>
          <c:y val="0.0161725067385445"/>
          <c:w val="0.598684601331211"/>
          <c:h val="0.870415149719188"/>
        </c:manualLayout>
      </c:layout>
      <c:barChart>
        <c:barDir val="col"/>
        <c:grouping val="clustered"/>
        <c:ser>
          <c:idx val="1"/>
          <c:order val="1"/>
          <c:tx>
            <c:strRef>
              <c:f>Sheet7!$L$2</c:f>
              <c:strCache>
                <c:ptCount val="1"/>
                <c:pt idx="0">
                  <c:v>No of scrapes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4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5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val>
            <c:numRef>
              <c:f>Sheet7!$L$3:$L$8</c:f>
              <c:numCache>
                <c:formatCode>General</c:formatCode>
                <c:ptCount val="6"/>
                <c:pt idx="0">
                  <c:v>9.0</c:v>
                </c:pt>
                <c:pt idx="1">
                  <c:v>12.0</c:v>
                </c:pt>
                <c:pt idx="2">
                  <c:v>3.0</c:v>
                </c:pt>
                <c:pt idx="3">
                  <c:v>14.0</c:v>
                </c:pt>
                <c:pt idx="4">
                  <c:v>10.0</c:v>
                </c:pt>
                <c:pt idx="5">
                  <c:v>20.0</c:v>
                </c:pt>
              </c:numCache>
            </c:numRef>
          </c:val>
        </c:ser>
        <c:axId val="486108920"/>
        <c:axId val="486104568"/>
      </c:barChart>
      <c:lineChart>
        <c:grouping val="standard"/>
        <c:ser>
          <c:idx val="0"/>
          <c:order val="0"/>
          <c:tx>
            <c:strRef>
              <c:f>Sheet7!$I$2</c:f>
              <c:strCache>
                <c:ptCount val="1"/>
                <c:pt idx="0">
                  <c:v>Contamination</c:v>
                </c:pt>
              </c:strCache>
            </c:strRef>
          </c:tx>
          <c:marker>
            <c:symbol val="none"/>
          </c:marker>
          <c:cat>
            <c:strRef>
              <c:f>Sheet7!$H$3:$H$8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Sheet7!$I$3:$I$8</c:f>
              <c:numCache>
                <c:formatCode>0.00%</c:formatCode>
                <c:ptCount val="6"/>
                <c:pt idx="0">
                  <c:v>0.333333333333333</c:v>
                </c:pt>
                <c:pt idx="1">
                  <c:v>0.25</c:v>
                </c:pt>
                <c:pt idx="2">
                  <c:v>0.333333333333333</c:v>
                </c:pt>
                <c:pt idx="3">
                  <c:v>0.357142857142857</c:v>
                </c:pt>
                <c:pt idx="4">
                  <c:v>0.2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Sheet7!$J$2</c:f>
              <c:strCache>
                <c:ptCount val="1"/>
                <c:pt idx="0">
                  <c:v>Pure growth</c:v>
                </c:pt>
              </c:strCache>
            </c:strRef>
          </c:tx>
          <c:marker>
            <c:symbol val="none"/>
          </c:marker>
          <c:val>
            <c:numRef>
              <c:f>Sheet7!$J$3:$J$8</c:f>
              <c:numCache>
                <c:formatCode>0.00%</c:formatCode>
                <c:ptCount val="6"/>
                <c:pt idx="0">
                  <c:v>0.111111111111111</c:v>
                </c:pt>
                <c:pt idx="1">
                  <c:v>0.166666666666667</c:v>
                </c:pt>
                <c:pt idx="2">
                  <c:v>0.0</c:v>
                </c:pt>
                <c:pt idx="3">
                  <c:v>0.0</c:v>
                </c:pt>
                <c:pt idx="4">
                  <c:v>0.3</c:v>
                </c:pt>
                <c:pt idx="5">
                  <c:v>0.05</c:v>
                </c:pt>
              </c:numCache>
            </c:numRef>
          </c:val>
        </c:ser>
        <c:marker val="1"/>
        <c:axId val="486092520"/>
        <c:axId val="486095752"/>
      </c:lineChart>
      <c:catAx>
        <c:axId val="4860925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86095752"/>
        <c:crosses val="autoZero"/>
        <c:auto val="1"/>
        <c:lblAlgn val="ctr"/>
        <c:lblOffset val="100"/>
      </c:catAx>
      <c:valAx>
        <c:axId val="486095752"/>
        <c:scaling>
          <c:orientation val="minMax"/>
          <c:max val="1.0"/>
        </c:scaling>
        <c:axPos val="l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 dirty="0"/>
                  <a:t>Culture</a:t>
                </a:r>
                <a:r>
                  <a:rPr lang="en-US" baseline="0" dirty="0"/>
                  <a:t> result </a:t>
                </a:r>
                <a:r>
                  <a:rPr lang="en-US" dirty="0"/>
                  <a:t>(% of scrapes)</a:t>
                </a:r>
              </a:p>
            </c:rich>
          </c:tx>
          <c:layout>
            <c:manualLayout>
              <c:xMode val="edge"/>
              <c:yMode val="edge"/>
              <c:x val="0.197798473160398"/>
              <c:y val="0.181772288139376"/>
            </c:manualLayout>
          </c:layout>
        </c:title>
        <c:numFmt formatCode="0%" sourceLinked="0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86092520"/>
        <c:crosses val="autoZero"/>
        <c:crossBetween val="between"/>
      </c:valAx>
      <c:valAx>
        <c:axId val="48610456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US"/>
                  <a:t>Annual number of scrapes</a:t>
                </a:r>
              </a:p>
            </c:rich>
          </c:tx>
          <c:layout>
            <c:manualLayout>
              <c:xMode val="edge"/>
              <c:yMode val="edge"/>
              <c:x val="0.90531824384896"/>
              <c:y val="0.22008848049801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486108920"/>
        <c:crosses val="max"/>
        <c:crossBetween val="between"/>
      </c:valAx>
      <c:catAx>
        <c:axId val="486108920"/>
        <c:scaling>
          <c:orientation val="minMax"/>
        </c:scaling>
        <c:delete val="1"/>
        <c:axPos val="b"/>
        <c:tickLblPos val="nextTo"/>
        <c:crossAx val="48610456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0569834354462037"/>
          <c:y val="0.597874975979165"/>
          <c:w val="0.130833823437045"/>
          <c:h val="0.144378370120575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858E-6868-144D-A49F-923655AF1B7F}" type="datetimeFigureOut">
              <a:rPr lang="en-US" smtClean="0"/>
              <a:pPr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0FA4E-A69C-A44A-8DEC-193709FAE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acillus_thuringiensis_bacteria_scanning_electron_micrograph_sem_of_bacillus_thuringiensis_cult_BA4272.jpg"/>
          <p:cNvPicPr>
            <a:picLocks noChangeAspect="1"/>
          </p:cNvPicPr>
          <p:nvPr userDrawn="1"/>
        </p:nvPicPr>
        <p:blipFill>
          <a:blip r:embed="rId13">
            <a:alphaModFix amt="16000"/>
            <a:lum contrast="82000"/>
          </a:blip>
          <a:stretch>
            <a:fillRect/>
          </a:stretch>
        </p:blipFill>
        <p:spPr>
          <a:xfrm>
            <a:off x="-139625" y="-549495"/>
            <a:ext cx="12318849" cy="7694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917" y="2130425"/>
            <a:ext cx="828675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 of a Corneal Scrape</a:t>
            </a:r>
            <a:br>
              <a:rPr lang="en-US" dirty="0" smtClean="0"/>
            </a:br>
            <a:r>
              <a:rPr lang="en-US" dirty="0" smtClean="0"/>
              <a:t>Visual Standard </a:t>
            </a:r>
            <a:r>
              <a:rPr lang="en-US" dirty="0" smtClean="0"/>
              <a:t>Operating 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488" y="4575987"/>
            <a:ext cx="7772400" cy="1752600"/>
          </a:xfrm>
        </p:spPr>
        <p:txBody>
          <a:bodyPr/>
          <a:lstStyle/>
          <a:p>
            <a:r>
              <a:rPr lang="en-US" dirty="0" smtClean="0"/>
              <a:t>Dr James Yeo, GPST1</a:t>
            </a:r>
          </a:p>
          <a:p>
            <a:r>
              <a:rPr lang="en-US" dirty="0" smtClean="0"/>
              <a:t>Dr Tom Lewis, Consultant Microbiologist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an S.O.P.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Lean Improvement</a:t>
            </a:r>
          </a:p>
          <a:p>
            <a:r>
              <a:rPr lang="en-US" dirty="0" smtClean="0"/>
              <a:t>What is the best way to manage a patient with </a:t>
            </a:r>
            <a:r>
              <a:rPr lang="en-US" dirty="0" err="1" smtClean="0"/>
              <a:t>keratitis</a:t>
            </a:r>
            <a:r>
              <a:rPr lang="en-US" dirty="0" smtClean="0"/>
              <a:t> to </a:t>
            </a:r>
            <a:r>
              <a:rPr lang="en-US" dirty="0" err="1" smtClean="0"/>
              <a:t>minimise</a:t>
            </a:r>
            <a:r>
              <a:rPr lang="en-US" dirty="0" smtClean="0"/>
              <a:t> harm and </a:t>
            </a:r>
            <a:r>
              <a:rPr lang="en-US" dirty="0" err="1" smtClean="0"/>
              <a:t>optimise</a:t>
            </a:r>
            <a:r>
              <a:rPr lang="en-US" dirty="0" smtClean="0"/>
              <a:t> treatment.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Current State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No</a:t>
            </a:r>
            <a:r>
              <a:rPr lang="en-US" dirty="0" smtClean="0">
                <a:solidFill>
                  <a:srgbClr val="800000"/>
                </a:solidFill>
              </a:rPr>
              <a:t> specific </a:t>
            </a:r>
            <a:r>
              <a:rPr lang="en-US" dirty="0" smtClean="0">
                <a:solidFill>
                  <a:srgbClr val="800000"/>
                </a:solidFill>
              </a:rPr>
              <a:t>national or local</a:t>
            </a:r>
            <a:r>
              <a:rPr lang="en-US" dirty="0" smtClean="0">
                <a:solidFill>
                  <a:srgbClr val="800000"/>
                </a:solidFill>
              </a:rPr>
              <a:t> guidelines </a:t>
            </a:r>
            <a:r>
              <a:rPr lang="en-US" dirty="0" smtClean="0">
                <a:solidFill>
                  <a:srgbClr val="800000"/>
                </a:solidFill>
              </a:rPr>
              <a:t>on HOW to sample or WHAT organisms to sample for.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or no differentiation in the literature between potential contamination organisms and pathogens.</a:t>
            </a:r>
          </a:p>
          <a:p>
            <a:r>
              <a:rPr lang="en-US" dirty="0" smtClean="0"/>
              <a:t>Little reference to the risks of </a:t>
            </a:r>
            <a:r>
              <a:rPr lang="en-US" dirty="0" smtClean="0"/>
              <a:t>managing </a:t>
            </a:r>
            <a:r>
              <a:rPr lang="en-US" dirty="0" smtClean="0"/>
              <a:t>misidentified organisms.</a:t>
            </a:r>
          </a:p>
          <a:p>
            <a:r>
              <a:rPr lang="en-US" dirty="0" smtClean="0"/>
              <a:t>No clear guideline for the practical procedure of performing an effective scrape.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No gold standard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Alignment of the needs of the patient with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The requirements of the ophthalmology clinician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Effective processing microbiology samples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Effective reporting of organisms and sensitivities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Reducing waste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Reproducible method</a:t>
            </a:r>
          </a:p>
          <a:p>
            <a:r>
              <a:rPr lang="en-US" dirty="0" smtClean="0"/>
              <a:t>Easy to Follow, stepwise procedure</a:t>
            </a:r>
          </a:p>
          <a:p>
            <a:r>
              <a:rPr lang="en-US" dirty="0" smtClean="0"/>
              <a:t>Reduce the risk of contamination</a:t>
            </a:r>
          </a:p>
          <a:p>
            <a:r>
              <a:rPr lang="en-US" dirty="0" smtClean="0"/>
              <a:t>Maintaining best practice</a:t>
            </a:r>
          </a:p>
          <a:p>
            <a:r>
              <a:rPr lang="en-US" dirty="0" smtClean="0"/>
              <a:t>Aseptic technique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To isolate an organism that will allow targeted treatment of the patient and preserve their sight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halmic SOP v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9962" r="-19962"/>
              <a:stretch>
                <a:fillRect/>
              </a:stretch>
            </p:blipFill>
          </mc:Choice>
          <mc:Fallback>
            <p:blipFill>
              <a:blip r:embed="rId3"/>
              <a:srcRect l="-19962" r="-19962"/>
              <a:stretch>
                <a:fillRect/>
              </a:stretch>
            </p:blipFill>
          </mc:Fallback>
        </mc:AlternateContent>
        <p:spPr>
          <a:xfrm>
            <a:off x="-460686" y="764140"/>
            <a:ext cx="10362841" cy="569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0" y="1685724"/>
          <a:ext cx="8756650" cy="47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1797" y="143775"/>
            <a:ext cx="6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Corneal Scrape, Pathogens and Contamination rates 2008 to 2013 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6527589" y="2149685"/>
            <a:ext cx="322156" cy="2104813"/>
          </a:xfrm>
          <a:prstGeom prst="downArrow">
            <a:avLst>
              <a:gd name="adj1" fmla="val 19711"/>
              <a:gd name="adj2" fmla="val 13541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Pathogens </a:t>
            </a:r>
            <a:r>
              <a:rPr lang="en-US" dirty="0" err="1" smtClean="0"/>
              <a:t>vs</a:t>
            </a:r>
            <a:r>
              <a:rPr lang="en-US" dirty="0" smtClean="0"/>
              <a:t> Contaminants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Highly likely Pathogens;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Acanthamoeba</a:t>
            </a:r>
            <a:r>
              <a:rPr lang="en-US" i="1" dirty="0" smtClean="0"/>
              <a:t>, </a:t>
            </a:r>
            <a:r>
              <a:rPr lang="en-US" i="1" dirty="0" err="1" smtClean="0"/>
              <a:t>Pseudomonus</a:t>
            </a:r>
            <a:r>
              <a:rPr lang="en-US" i="1" dirty="0" smtClean="0"/>
              <a:t> </a:t>
            </a:r>
            <a:r>
              <a:rPr lang="en-US" i="1" dirty="0" err="1" smtClean="0"/>
              <a:t>aeruginosa</a:t>
            </a:r>
            <a:r>
              <a:rPr lang="en-US" i="1" dirty="0" smtClean="0"/>
              <a:t>, </a:t>
            </a:r>
            <a:r>
              <a:rPr lang="en-US" i="1" dirty="0" err="1" smtClean="0"/>
              <a:t>mycobacteria</a:t>
            </a:r>
            <a:r>
              <a:rPr lang="en-US" i="1" dirty="0" smtClean="0"/>
              <a:t>, fungi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162" dirty="0" smtClean="0"/>
              <a:t>Implicated as Pathogens; </a:t>
            </a:r>
          </a:p>
          <a:p>
            <a:pPr>
              <a:buNone/>
            </a:pPr>
            <a:r>
              <a:rPr lang="en-US" i="1" dirty="0" smtClean="0"/>
              <a:t>Staph. </a:t>
            </a:r>
            <a:r>
              <a:rPr lang="en-US" i="1" dirty="0" err="1" smtClean="0"/>
              <a:t>aureus</a:t>
            </a:r>
            <a:r>
              <a:rPr lang="en-US" i="1" dirty="0" smtClean="0"/>
              <a:t>, Strep. </a:t>
            </a:r>
            <a:r>
              <a:rPr lang="en-US" i="1" dirty="0" err="1" smtClean="0"/>
              <a:t>pneumoniae</a:t>
            </a:r>
            <a:r>
              <a:rPr lang="en-US" i="1" dirty="0" smtClean="0"/>
              <a:t>, </a:t>
            </a:r>
            <a:r>
              <a:rPr lang="en-US" i="1" dirty="0" err="1" smtClean="0"/>
              <a:t>Moraxella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Probable Contaminants;</a:t>
            </a:r>
          </a:p>
          <a:p>
            <a:pPr>
              <a:buNone/>
            </a:pPr>
            <a:r>
              <a:rPr lang="en-US" dirty="0" smtClean="0"/>
              <a:t>Mixed culture or isolation of </a:t>
            </a:r>
            <a:r>
              <a:rPr lang="en-US" i="1" dirty="0" smtClean="0"/>
              <a:t>Staph </a:t>
            </a:r>
            <a:r>
              <a:rPr lang="en-US" i="1" dirty="0" err="1" smtClean="0"/>
              <a:t>epidermidis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When to precede to corneal biopsy?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The value of swabs from around the ulcer to identify colonizing flora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to further </a:t>
            </a:r>
            <a:r>
              <a:rPr lang="en-US" dirty="0" err="1" smtClean="0"/>
              <a:t>maximise</a:t>
            </a:r>
            <a:r>
              <a:rPr lang="en-US" dirty="0" smtClean="0"/>
              <a:t> yield?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Further requirements from the Ophthalmology team.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276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Development of a Corneal Scrape Visual Standard Operating Procedure</vt:lpstr>
      <vt:lpstr>Why an S.O.P.</vt:lpstr>
      <vt:lpstr>What we know.</vt:lpstr>
      <vt:lpstr>Collaborative working</vt:lpstr>
      <vt:lpstr>SOP Objective</vt:lpstr>
      <vt:lpstr>Slide 6</vt:lpstr>
      <vt:lpstr>Slide 7</vt:lpstr>
      <vt:lpstr>Pathogens vs Contaminants</vt:lpstr>
      <vt:lpstr>Next steps in development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Corneal Scrape Visual Operating Procedure</dc:title>
  <dc:creator>Helena Dick</dc:creator>
  <cp:lastModifiedBy>Helena Dick</cp:lastModifiedBy>
  <cp:revision>9</cp:revision>
  <dcterms:created xsi:type="dcterms:W3CDTF">2014-06-12T18:56:37Z</dcterms:created>
  <dcterms:modified xsi:type="dcterms:W3CDTF">2014-06-12T19:38:42Z</dcterms:modified>
</cp:coreProperties>
</file>